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129" r:id="rId3"/>
    <p:sldId id="2132" r:id="rId4"/>
    <p:sldId id="2133" r:id="rId5"/>
    <p:sldId id="2135" r:id="rId6"/>
    <p:sldId id="2136" r:id="rId7"/>
    <p:sldId id="2139" r:id="rId8"/>
    <p:sldId id="2140" r:id="rId9"/>
    <p:sldId id="2141" r:id="rId10"/>
    <p:sldId id="2134" r:id="rId11"/>
    <p:sldId id="212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EC2E0E8-0C34-4A13-B09B-B9B0A1F307CF}">
          <p14:sldIdLst>
            <p14:sldId id="256"/>
            <p14:sldId id="2129"/>
            <p14:sldId id="2130"/>
            <p14:sldId id="2131"/>
            <p14:sldId id="2132"/>
            <p14:sldId id="2133"/>
            <p14:sldId id="2135"/>
            <p14:sldId id="2136"/>
            <p14:sldId id="2138"/>
            <p14:sldId id="2139"/>
            <p14:sldId id="2140"/>
            <p14:sldId id="2141"/>
            <p14:sldId id="2134"/>
            <p14:sldId id="2126"/>
          </p14:sldIdLst>
        </p14:section>
        <p14:section name="Раздел без заголовка" id="{9F5F6810-0F79-45EC-B74E-A77DD8693A3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533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8221E-5D0B-48C2-8A2B-D841434FE53E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79B69-E0C1-4947-9B6A-B25D503A4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762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D2711A-DAA7-2200-8306-2B00BBC45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DDCDC59-5A91-2556-FE18-E9A38420B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303DF8-CE9F-4E97-914B-E3440C8A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7DBF14-A25C-B582-E113-D025C87E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2C394C-13AE-617A-98D4-C928B5CC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89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92B690-8EE4-000A-4298-1D01C2B2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D6A00D1-AC34-387A-F726-65DE5F4A8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373978-72BE-A0BB-E5AC-81EFB4C5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709D66-EAA5-DC39-804F-884DD4C2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771F0E-D37B-7DC6-BFFA-15491E39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18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1A5B389-4BDC-9405-92FD-05C6EE40A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D2345A4-145D-0688-6B07-89395E0DE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150C9A-88D8-2707-64A5-8252B4E2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49BF47-7560-5E19-8C31-109F5945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76C7CF-5777-73CA-CC2B-ED4B7072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67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E29F70-9499-BB22-54DD-F9FCB5E7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861DE3-FD4F-C889-4C70-409DAC32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F03113-D7BB-5F6C-58A2-B781BAC2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979C96-226B-9953-1517-ED21C96A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DA2131-2D75-CB00-0A01-32C01B60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80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9292BD-B9FD-ADD7-F1EE-B38408CE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172C3C6-3444-1D26-6886-DF6E7E9B6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F04DC8-B8B8-09C8-E1D5-C53F8A11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BE439D-8ADB-9B07-53A4-3B325872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182162-C31D-3B10-D7D5-204E7C6E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808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A75C93-0C47-2149-8296-0458C560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8FB006-0C62-4F1C-8AEE-9E7D7822E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4ED467E-7851-34C0-7B90-B9EC6AFD4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4E1057-D88D-ABF0-E5D9-4EFE9131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B62A2D0-2620-D9E1-9064-09547D92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4DCC30-06C2-C0E3-369B-12C1277A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052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469DF7-2858-CFC4-457C-D3B81964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025B06-98E4-C405-FF21-6EB524B8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7E5FC4-2CC8-402D-6E40-048F50D3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C4BA168-A120-0733-9022-1DB280239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7BBB176-9AD6-87F6-B94E-A6C8C77E5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62229DF-7236-F78C-BEB8-AB52A1EC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141053E-1ACA-30AF-79FE-C98C3AD4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8AF87F-0F85-B031-5FA4-51E97AF8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776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1AEF72-77A5-0748-3BAB-CCC75B70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B3FA748-433B-DFB0-8E75-4EA7BC82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5AC54DC-2726-F70B-9229-6F6BFF1B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6C108C-4C26-82BD-F1D0-5CBD7B93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8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F8549EC-38D1-425D-EE8D-CF1EB0A1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3FA9C3F-E4C8-826F-327A-89E24A1D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2264ADA-C025-A274-A327-7DF54799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28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9B5258-DD9A-87D2-3AFC-E550DC1A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324131-8549-1BAC-117A-3BE44CD79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7EDBD9C-7FA2-4542-2D0E-6F5962818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7C4B81-B0DD-A5F4-19C7-AD7AF578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7EE4F34-E08C-24BB-A6B6-B7B214FD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D3026B-2696-38BB-3895-0548DF91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69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EDFE12-C9AE-8EB9-47CA-525B3867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B48E89E-4AEB-E68A-5E7C-6ECCAA03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2A47567-0094-A946-3B94-18B6D36FF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DA1FA5-FA5E-F7D0-9E22-06168147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708174-CEFC-8877-E54C-2FDD0918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6828A9-745F-566B-7A28-4EB4699C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61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A2A9B0-2A6D-B675-9361-2E595134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C75BCFF-0D21-39E8-0DB6-BCAD3427B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25FF87-6731-B93B-16CB-13292A730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BDD39-D136-4C0D-BE25-52B3E4B6282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2C19DC-D338-2464-65BE-B38DC7D4F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D8E29D-586E-E71E-D0E1-90CCCCF58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6814-A5E8-465B-82FF-A63318BE9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427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etodicheskie-seminary/diagnostika-po-funkczionalnoj-gramotnosti/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1obraz.ru/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A3BF21-E90E-DAA0-26B0-179CC702E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166" y="295835"/>
            <a:ext cx="8485092" cy="146573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бюджетное общеобразовательное учреждение «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Драченинская</a:t>
            </a:r>
            <a:r>
              <a:rPr lang="ru-RU" sz="2200" spc="-2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основная</a:t>
            </a:r>
            <a:r>
              <a:rPr lang="ru-RU" sz="22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общеобразовательная школа»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latin typeface="Calibri"/>
                <a:ea typeface="Calibri"/>
                <a:cs typeface="Times New Roman"/>
              </a:rPr>
            </a:br>
            <a:r>
              <a:rPr lang="ru-RU" sz="2200" dirty="0">
                <a:latin typeface="Times New Roman"/>
                <a:ea typeface="Times New Roman"/>
                <a:cs typeface="Times New Roman"/>
              </a:rPr>
              <a:t>(МБОУ</a:t>
            </a:r>
            <a:r>
              <a:rPr lang="ru-RU" sz="22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Драченинская</a:t>
            </a:r>
            <a:r>
              <a:rPr lang="ru-RU" sz="2200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ООШ)</a:t>
            </a:r>
            <a:endParaRPr lang="ru-RU" sz="2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1B285EF-58E5-EE66-A834-30880B4F4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0541" y="1721224"/>
            <a:ext cx="10251141" cy="385866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ru-RU" sz="3200" b="1" dirty="0">
                <a:latin typeface="Times New Roman"/>
                <a:ea typeface="Times New Roman"/>
              </a:rPr>
              <a:t>Как организовать работу по развитию функциональной грамотности в школе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Times New Roman"/>
              </a:rPr>
              <a:t>(выступление на  совместном ШМО учителей-предметников и начальных классов)</a:t>
            </a:r>
          </a:p>
          <a:p>
            <a:pPr algn="r">
              <a:lnSpc>
                <a:spcPct val="115000"/>
              </a:lnSpc>
            </a:pPr>
            <a:r>
              <a:rPr lang="ru-RU" sz="2000" smtClean="0">
                <a:latin typeface="Times New Roman"/>
                <a:ea typeface="Times New Roman"/>
              </a:rPr>
              <a:t>Протокол №1 от 25.10.2024г.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R="46355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Составитель: Федько О.Л.</a:t>
            </a:r>
            <a:endParaRPr lang="ru-RU" sz="1600" dirty="0">
              <a:ea typeface="Calibri"/>
              <a:cs typeface="Times New Roman"/>
            </a:endParaRPr>
          </a:p>
          <a:p>
            <a:pPr marR="46355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Учитель русского языка </a:t>
            </a:r>
          </a:p>
          <a:p>
            <a:pPr marR="4635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35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Драченино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81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Чек-лист проверки школы по развитию функциональной грамотности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учеников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4430937"/>
              </p:ext>
            </p:extLst>
          </p:nvPr>
        </p:nvGraphicFramePr>
        <p:xfrm>
          <a:off x="914400" y="1825625"/>
          <a:ext cx="10479314" cy="42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/>
                <a:gridCol w="8476343"/>
                <a:gridCol w="133531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– да/нет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Включены ли в уроки задания на функциональную грамотность по каждому ее направлению (из электронного банка заданий) – не менее 1 раза в неделю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Выполняют ли обучающиеся домашние задания по функциональной грамотности на платформе РЭШ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Проводятся ли минимум 1 раз в неделю интенсивные занятия по функциональной грамотности в урочной или внеурочной форме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Проводятся ли внеурочные занятия по функциональной грамотности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Проводятся ли индивидуальные занятия/консультации с учениками, показавшими низкий (недостаточный) уровень грамотности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Используются ли классные часы для мотивационной подготовки учащихся к развитию функциональной грамотности, участию в исследовании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035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17679"/>
            <a:ext cx="10515600" cy="16592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77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24" y="365125"/>
            <a:ext cx="10546976" cy="2660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Приоритетной целью государственной образовательной политики стало вхождение России в десятку лидеров стран по качеству общего образования. Для этого необходимо, чтобы российские школьники показывали высокие результаты в международных исследованиях по оценке качества образования. В таких исследованиях большую ценность имеет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функциональной грамотности учеников.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741" y="2864224"/>
            <a:ext cx="10399059" cy="33127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Times New Roman"/>
              </a:rPr>
              <a:t>Примером международной оценки функциональной грамотности учащихся 15-летнего возраста является PISA – международная программа по оценке образовательных достижений (</a:t>
            </a:r>
            <a:r>
              <a:rPr lang="ru-RU" dirty="0" err="1">
                <a:latin typeface="Times New Roman"/>
                <a:ea typeface="Times New Roman"/>
              </a:rPr>
              <a:t>Programme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for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International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Student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Assessment</a:t>
            </a:r>
            <a:r>
              <a:rPr lang="ru-RU" dirty="0">
                <a:latin typeface="Times New Roman"/>
                <a:ea typeface="Times New Roman"/>
              </a:rPr>
              <a:t>). Оценку проводит Организация экономического сотрудничества и развития (OECD – </a:t>
            </a:r>
            <a:r>
              <a:rPr lang="ru-RU" dirty="0" err="1">
                <a:latin typeface="Times New Roman"/>
                <a:ea typeface="Times New Roman"/>
              </a:rPr>
              <a:t>Organization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for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Economic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Cooperation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and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Development</a:t>
            </a:r>
            <a:r>
              <a:rPr lang="ru-RU" dirty="0">
                <a:latin typeface="Times New Roman"/>
                <a:ea typeface="Times New Roman"/>
              </a:rPr>
              <a:t>). Главный вопрос, на который отвечает исследование: обладают ли учащиеся 15-летнего возраста, получившие обязательное общее образование, знаниями и умениями, которые необходимы для полноценного функционирования в современном обществе – для решения широкого диапазона задач в различных сферах человеческой деятельности, общения и социальных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528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6" y="203200"/>
            <a:ext cx="10018484" cy="609601"/>
          </a:xfrm>
        </p:spPr>
        <p:txBody>
          <a:bodyPr>
            <a:normAutofit/>
          </a:bodyPr>
          <a:lstStyle/>
          <a:p>
            <a:r>
              <a:rPr lang="ru-RU" sz="2400" b="1" dirty="0">
                <a:ea typeface="Times New Roman"/>
              </a:rPr>
              <a:t>Памятка. Что такое «функциональная грамотность»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71" y="711211"/>
            <a:ext cx="7024913" cy="571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772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8" y="365126"/>
            <a:ext cx="10827658" cy="60733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Памятка. Откуда брать задания для развития функциональной грамотности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50" y="1146630"/>
            <a:ext cx="7200546" cy="532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787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628" y="365125"/>
            <a:ext cx="10207171" cy="3315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911224"/>
            <a:ext cx="10613572" cy="5605689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ru-RU" dirty="0" smtClean="0">
                <a:latin typeface="Times New Roman"/>
                <a:ea typeface="Times New Roman"/>
              </a:rPr>
              <a:t>Включаем </a:t>
            </a:r>
            <a:r>
              <a:rPr lang="ru-RU" dirty="0">
                <a:latin typeface="Times New Roman"/>
                <a:ea typeface="Times New Roman"/>
              </a:rPr>
              <a:t>в рабочие программы виды деятельности на основе заданий из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электронного банка заданий для оценки функциональной грамотности</a:t>
            </a:r>
            <a:r>
              <a:rPr lang="ru-RU" dirty="0">
                <a:latin typeface="Times New Roman"/>
                <a:ea typeface="Times New Roman"/>
              </a:rPr>
              <a:t>. Их подготовили по шаблонам и алгоритмам исследований PISA. В банке есть задания по всем направлениям функциональной грамотности.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/>
                <a:ea typeface="Times New Roman"/>
              </a:rPr>
              <a:t>Используем вспомогательные </a:t>
            </a:r>
            <a:r>
              <a:rPr lang="ru-RU" dirty="0">
                <a:latin typeface="Times New Roman"/>
                <a:ea typeface="Times New Roman"/>
              </a:rPr>
              <a:t>материалы с портала ЕДСО. Например, на портале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разместили диагностические работы</a:t>
            </a:r>
            <a:r>
              <a:rPr lang="ru-RU" dirty="0">
                <a:latin typeface="Times New Roman"/>
                <a:ea typeface="Times New Roman"/>
              </a:rPr>
              <a:t> по читательской и математической грамотности для 8-х и 9-х классов. Они подойдут в качестве контрольно-измерительных материалов для оценки результатов освоения рабочих программ ООП ООО.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Times New Roman"/>
              </a:rPr>
              <a:t>Дополнительно </a:t>
            </a:r>
            <a:r>
              <a:rPr lang="ru-RU" dirty="0" smtClean="0">
                <a:latin typeface="Times New Roman"/>
                <a:ea typeface="Times New Roman"/>
              </a:rPr>
              <a:t>пользуемся </a:t>
            </a:r>
            <a:r>
              <a:rPr lang="ru-RU" dirty="0">
                <a:latin typeface="Times New Roman"/>
                <a:ea typeface="Times New Roman"/>
              </a:rPr>
              <a:t>методичками от ИСРО </a:t>
            </a:r>
            <a:r>
              <a:rPr lang="ru-RU" dirty="0" smtClean="0">
                <a:latin typeface="Times New Roman"/>
                <a:ea typeface="Times New Roman"/>
              </a:rPr>
              <a:t>РАО.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139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latin typeface="Times New Roman"/>
                <a:ea typeface="Times New Roman"/>
              </a:rPr>
              <a:t>Работа с </a:t>
            </a:r>
            <a:r>
              <a:rPr lang="ru-RU" sz="3600" b="1" dirty="0" smtClean="0">
                <a:latin typeface="Times New Roman"/>
                <a:ea typeface="Times New Roman"/>
              </a:rPr>
              <a:t>учениками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1465943"/>
            <a:ext cx="11121571" cy="471102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dirty="0" smtClean="0">
                <a:latin typeface="Times New Roman"/>
                <a:ea typeface="Times New Roman"/>
              </a:rPr>
              <a:t>Проводим в </a:t>
            </a:r>
            <a:r>
              <a:rPr lang="ru-RU" dirty="0">
                <a:latin typeface="Times New Roman"/>
                <a:ea typeface="Times New Roman"/>
              </a:rPr>
              <a:t>начале года входную диагностику состояния функциональной грамотности учащихся. Для этого можно использовать диагностические работы из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электронного банка заданий</a:t>
            </a:r>
            <a:r>
              <a:rPr lang="ru-RU" dirty="0">
                <a:latin typeface="Times New Roman"/>
                <a:ea typeface="Times New Roman"/>
              </a:rPr>
              <a:t> и других источников. Другой вариант – включить эти задания в состав стартовой диагностики, которую надо проводить в начале обучения на новом уровне образования – НОО, ООО и СОО (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п. 19.36 ФОП НОО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п. 18.26 ФОП ООО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п. 18.26 ФОП СОО</a:t>
            </a:r>
            <a:r>
              <a:rPr lang="ru-RU" dirty="0">
                <a:latin typeface="Times New Roman"/>
                <a:ea typeface="Times New Roman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974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28" y="365125"/>
            <a:ext cx="10511971" cy="1428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485" y="853166"/>
            <a:ext cx="10482943" cy="55476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Times New Roman"/>
              </a:rPr>
              <a:t>Для оценки функциональной грамотности лучше использовать специальные комплексные задания. Они отличаются от традиционных тем, что в них описывается жизненная проблемная ситуация, как правило, близкая и понятная школьнику. Используйте разные форматы: рисунки, таблицы, диаграммы, комиксы и др. Способ решения проблемы явно не указывайте, так как возможны альтернативные подходы к выполнению задания. От учеников должен требоваться осознанный выбор модели поведения.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/>
                <a:ea typeface="Times New Roman"/>
              </a:rPr>
              <a:t>Не </a:t>
            </a:r>
            <a:r>
              <a:rPr lang="ru-RU" dirty="0" smtClean="0">
                <a:latin typeface="Times New Roman"/>
                <a:ea typeface="Times New Roman"/>
              </a:rPr>
              <a:t> стоит делать </a:t>
            </a:r>
            <a:r>
              <a:rPr lang="ru-RU" dirty="0">
                <a:latin typeface="Times New Roman"/>
                <a:ea typeface="Times New Roman"/>
              </a:rPr>
              <a:t>вывод о </a:t>
            </a:r>
            <a:r>
              <a:rPr lang="ru-RU" dirty="0" err="1">
                <a:latin typeface="Times New Roman"/>
                <a:ea typeface="Times New Roman"/>
              </a:rPr>
              <a:t>сформированности</a:t>
            </a:r>
            <a:r>
              <a:rPr lang="ru-RU" dirty="0">
                <a:latin typeface="Times New Roman"/>
                <a:ea typeface="Times New Roman"/>
              </a:rPr>
              <a:t> функциональной грамотности по результатам выполнения отдельных заданий. По предметной диагностической работе лучше судить о качестве и уровне достижения планируемых результатов ООП по данному предмету. А вывод о </a:t>
            </a:r>
            <a:r>
              <a:rPr lang="ru-RU" dirty="0" err="1">
                <a:latin typeface="Times New Roman"/>
                <a:ea typeface="Times New Roman"/>
              </a:rPr>
              <a:t>сформированности</a:t>
            </a:r>
            <a:r>
              <a:rPr lang="ru-RU" dirty="0">
                <a:latin typeface="Times New Roman"/>
                <a:ea typeface="Times New Roman"/>
              </a:rPr>
              <a:t> функциональной грамотности </a:t>
            </a:r>
            <a:r>
              <a:rPr lang="ru-RU" dirty="0" smtClean="0">
                <a:latin typeface="Times New Roman"/>
                <a:ea typeface="Times New Roman"/>
              </a:rPr>
              <a:t> необходимо делать </a:t>
            </a:r>
            <a:r>
              <a:rPr lang="ru-RU" dirty="0">
                <a:latin typeface="Times New Roman"/>
                <a:ea typeface="Times New Roman"/>
              </a:rPr>
              <a:t>на основе комплексного анализа всех достижений школьников – так получите более объективные результаты.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889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7" y="522514"/>
            <a:ext cx="1072968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999" y="478971"/>
            <a:ext cx="11219543" cy="5863771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 В </a:t>
            </a:r>
            <a:r>
              <a:rPr lang="ru-RU" sz="2400" dirty="0">
                <a:latin typeface="Times New Roman"/>
                <a:ea typeface="Times New Roman"/>
              </a:rPr>
              <a:t>конце учебного года </a:t>
            </a:r>
            <a:r>
              <a:rPr lang="ru-RU" sz="2400" dirty="0" smtClean="0">
                <a:latin typeface="Times New Roman"/>
                <a:ea typeface="Times New Roman"/>
              </a:rPr>
              <a:t> необходимо поручить </a:t>
            </a:r>
            <a:r>
              <a:rPr lang="ru-RU" sz="2400" dirty="0">
                <a:latin typeface="Times New Roman"/>
                <a:ea typeface="Times New Roman"/>
              </a:rPr>
              <a:t>учителям провести итоговую диагностику функциональных навыков учеников. </a:t>
            </a:r>
            <a:r>
              <a:rPr lang="ru-RU" sz="2400" dirty="0" smtClean="0">
                <a:latin typeface="Times New Roman"/>
                <a:ea typeface="Times New Roman"/>
              </a:rPr>
              <a:t>Сравнить </a:t>
            </a:r>
            <a:r>
              <a:rPr lang="ru-RU" sz="2400" dirty="0">
                <a:latin typeface="Times New Roman"/>
                <a:ea typeface="Times New Roman"/>
              </a:rPr>
              <a:t>результаты с итогами входных измерений. Работа проведена успешно, если ученики умеют:</a:t>
            </a:r>
          </a:p>
          <a:p>
            <a:pPr marL="342900" lvl="0" indent="-342900">
              <a:lnSpc>
                <a:spcPct val="115000"/>
              </a:lnSpc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рассуждать;</a:t>
            </a:r>
          </a:p>
          <a:p>
            <a:pPr marL="342900" lvl="0" indent="-342900">
              <a:lnSpc>
                <a:spcPct val="115000"/>
              </a:lnSpc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строить программу эксперимента;</a:t>
            </a:r>
          </a:p>
          <a:p>
            <a:pPr marL="342900" lvl="0" indent="-342900">
              <a:lnSpc>
                <a:spcPct val="115000"/>
              </a:lnSpc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анализировать все условия задания;</a:t>
            </a:r>
          </a:p>
          <a:p>
            <a:pPr marL="342900" lvl="0" indent="-342900">
              <a:lnSpc>
                <a:spcPct val="115000"/>
              </a:lnSpc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работать с текстом задания, в том числе отбирать содержание, необходимое для работы, и отсекать ненужную информацию;</a:t>
            </a:r>
          </a:p>
          <a:p>
            <a:pPr marL="342900" lvl="0" indent="-342900">
              <a:lnSpc>
                <a:spcPct val="115000"/>
              </a:lnSpc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формулировать задачу без лишней информации и т. д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515"/>
              </a:spcAft>
              <a:buSzPts val="1000"/>
              <a:buNone/>
              <a:tabLst>
                <a:tab pos="457200" algn="l"/>
              </a:tabLst>
            </a:pPr>
            <a:r>
              <a:rPr lang="ru-RU" sz="2400" b="1" dirty="0" smtClean="0">
                <a:latin typeface="Times New Roman"/>
                <a:ea typeface="Times New Roman"/>
              </a:rPr>
              <a:t>Чтобы </a:t>
            </a:r>
            <a:r>
              <a:rPr lang="ru-RU" sz="2400" b="1" dirty="0">
                <a:latin typeface="Times New Roman"/>
                <a:ea typeface="Times New Roman"/>
              </a:rPr>
              <a:t>ученики овладели навыками функциональной грамотности, учитель должен перестроить свою манеру ведения занятий, по-новому расставить акценты. 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5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6" y="379639"/>
            <a:ext cx="10874828" cy="86858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4000" b="1" dirty="0">
                <a:latin typeface="Times New Roman"/>
                <a:ea typeface="Times New Roman"/>
              </a:rPr>
              <a:t>Типичные ошибки учителя на уроке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1151363"/>
              </p:ext>
            </p:extLst>
          </p:nvPr>
        </p:nvGraphicFramePr>
        <p:xfrm>
          <a:off x="406401" y="994525"/>
          <a:ext cx="11582400" cy="586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291"/>
                <a:gridCol w="7792109"/>
              </a:tblGrid>
              <a:tr h="3011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Ошибка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Почему ошибка. Что должно быть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0" marR="95250" marT="47625" marB="47625">
                    <a:noFill/>
                  </a:tcPr>
                </a:tc>
              </a:tr>
              <a:tr h="104482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Учителя «слишком много» на уроке</a:t>
                      </a:r>
                    </a:p>
                  </a:txBody>
                  <a:tcPr marL="95250" marR="95250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Дети не имеют возможности проявить себя, высказаться и т. д. Чтобы развить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метапредметные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навыки, у каждого ребенка должно быть много самостоятельной практики. Учитель не должен занимать большую часть урока объяснениями</a:t>
                      </a:r>
                    </a:p>
                  </a:txBody>
                  <a:tcPr marL="95250" marR="95250" marT="47625" marB="47625">
                    <a:noFill/>
                  </a:tcPr>
                </a:tc>
              </a:tr>
              <a:tr h="568888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Учитель привык давать большое количество однотипных заданий</a:t>
                      </a:r>
                    </a:p>
                  </a:txBody>
                  <a:tcPr marL="95250" marR="95250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Это снижает эффект новизны, создает стереотипы, что является противоположностью функциональной грамотности</a:t>
                      </a:r>
                    </a:p>
                  </a:txBody>
                  <a:tcPr marL="95250" marR="95250" marT="47625" marB="47625">
                    <a:noFill/>
                  </a:tcPr>
                </a:tc>
              </a:tr>
              <a:tr h="806855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Учитель привык работать только с верными ответами учеников</a:t>
                      </a:r>
                    </a:p>
                  </a:txBody>
                  <a:tcPr marL="95250" marR="95250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Разбирать надо и неверные ответы. Надо помочь ребенку находить верные мысли даже в неверном ответе и объяснить, почему лучше скорректировать их дальнейший ход</a:t>
                      </a:r>
                    </a:p>
                  </a:txBody>
                  <a:tcPr marL="95250" marR="95250" marT="47625" marB="47625">
                    <a:noFill/>
                  </a:tcPr>
                </a:tc>
              </a:tr>
              <a:tr h="104482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 учителя мало навыков представлять информацию графически,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символьно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– в виде рисунков, схем</a:t>
                      </a:r>
                    </a:p>
                  </a:txBody>
                  <a:tcPr marL="95250" marR="95250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Мозг человека лучше усваивает яркую и структурированную информацию. Поэтому учитель должен сам хорошо владеть навыками работы со схемами,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инфографикой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и учить этому детей</a:t>
                      </a:r>
                    </a:p>
                  </a:txBody>
                  <a:tcPr marL="95250" marR="95250" marT="47625" marB="47625">
                    <a:noFill/>
                  </a:tcPr>
                </a:tc>
              </a:tr>
              <a:tr h="2075438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Учитель не замечает, что работа в группах неэффективна, или не знает, как это исправить</a:t>
                      </a:r>
                    </a:p>
                  </a:txBody>
                  <a:tcPr marL="95250" marR="95250" marT="47625" marB="476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Работа в малых группах полезна для развития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метапредметных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навыков детей. Однако, если педагог не может ее правильно выстроить, работа не принесет желаемого результата. Дети могут не понять задание, разговаривать о стороннем вместо того, чтобы выполнять предложенное задание, и т. д. Также неэффективна работа, если в группе слишком много человек – не все смогут одинаково принять участие в процессе</a:t>
                      </a:r>
                    </a:p>
                  </a:txBody>
                  <a:tcPr marL="95250" marR="95250" marT="47625" marB="47625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7583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6358</TotalTime>
  <Words>722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общеобразовательное учреждение «Драченинская основная общеобразовательная школа» (МБОУ «Драченинская ООШ)</vt:lpstr>
      <vt:lpstr>Приоритетной целью государственной образовательной политики стало вхождение России в десятку лидеров стран по качеству общего образования. Для этого необходимо, чтобы российские школьники показывали высокие результаты в международных исследованиях по оценке качества образования. В таких исследованиях большую ценность имеет сформированность функциональной грамотности учеников. </vt:lpstr>
      <vt:lpstr>Памятка. Что такое «функциональная грамотность»</vt:lpstr>
      <vt:lpstr>Памятка. Откуда брать задания для развития функциональной грамотности </vt:lpstr>
      <vt:lpstr>Слайд 5</vt:lpstr>
      <vt:lpstr>Работа с учениками</vt:lpstr>
      <vt:lpstr>Слайд 7</vt:lpstr>
      <vt:lpstr>Слайд 8</vt:lpstr>
      <vt:lpstr>Типичные ошибки учителя на уроке </vt:lpstr>
      <vt:lpstr>Чек-лист проверки школы по развитию функциональной грамотности учеников</vt:lpstr>
      <vt:lpstr>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по модели PISA-2024</dc:title>
  <dc:creator>Марина Викторовна Патшина</dc:creator>
  <cp:lastModifiedBy>валерия</cp:lastModifiedBy>
  <cp:revision>97</cp:revision>
  <dcterms:created xsi:type="dcterms:W3CDTF">2024-09-02T07:35:05Z</dcterms:created>
  <dcterms:modified xsi:type="dcterms:W3CDTF">2024-11-18T09:40:26Z</dcterms:modified>
</cp:coreProperties>
</file>